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notesMasterIdLst>
    <p:notesMasterId r:id="rId18"/>
  </p:notesMasterIdLst>
  <p:sldIdLst>
    <p:sldId id="266" r:id="rId2"/>
    <p:sldId id="262" r:id="rId3"/>
    <p:sldId id="269" r:id="rId4"/>
    <p:sldId id="270" r:id="rId5"/>
    <p:sldId id="267" r:id="rId6"/>
    <p:sldId id="271" r:id="rId7"/>
    <p:sldId id="278" r:id="rId8"/>
    <p:sldId id="272" r:id="rId9"/>
    <p:sldId id="273" r:id="rId10"/>
    <p:sldId id="268" r:id="rId11"/>
    <p:sldId id="274" r:id="rId12"/>
    <p:sldId id="275" r:id="rId13"/>
    <p:sldId id="276" r:id="rId14"/>
    <p:sldId id="277" r:id="rId15"/>
    <p:sldId id="279" r:id="rId16"/>
    <p:sldId id="260" r:id="rId17"/>
  </p:sldIdLst>
  <p:sldSz cx="9144000" cy="6858000" type="screen4x3"/>
  <p:notesSz cx="6858000" cy="9144000"/>
  <p:defaultTextStyle>
    <a:defPPr>
      <a:defRPr lang="es-E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72B7E"/>
    <a:srgbClr val="F2E6CC"/>
    <a:srgbClr val="E03A00"/>
    <a:srgbClr val="2BA287"/>
    <a:srgbClr val="19A78C"/>
    <a:srgbClr val="19937C"/>
    <a:srgbClr val="43AB97"/>
    <a:srgbClr val="CC008C"/>
    <a:srgbClr val="00A480"/>
    <a:srgbClr val="00A4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Sin estilo ni cuadrícul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385" autoAdjust="0"/>
  </p:normalViewPr>
  <p:slideViewPr>
    <p:cSldViewPr snapToGrid="0" snapToObjects="1">
      <p:cViewPr varScale="1">
        <p:scale>
          <a:sx n="64" d="100"/>
          <a:sy n="64" d="100"/>
        </p:scale>
        <p:origin x="1566" y="6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ario\Documents\UN\02.%20Master's%20Program\2023%20-%201S\01.%20Geoespatial%20Data%20Science\Assignments\2.%20Project%20progress\geoclean1619.csv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ario\Documents\UN\02.%20Master's%20Program\2023%20-%201S\01.%20Geoespatial%20Data%20Science\Assignments\2.%20Project%20progress\geoclean1619.csv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ario\Documents\UN\02.%20Master's%20Program\2023%20-%201S\01.%20Geoespatial%20Data%20Science\Assignments\2.%20Project%20progress\geoclean1619.csv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ario\Documents\UN\02.%20Master's%20Program\2023%20-%201S\01.%20Geoespatial%20Data%20Science\Assignments\2.%20Project%20progress\geoclean1619.csv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ario\Documents\UN\02.%20Master's%20Program\2023%20-%201S\01.%20Geoespatial%20Data%20Science\Assignments\2.%20Project%20progress\geoclean1619.csv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[geoclean1619.csv]Sheet1!PivotTable1</c:name>
    <c:fmtId val="9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Ancizar Sans"/>
                <a:ea typeface="+mn-ea"/>
                <a:cs typeface="+mn-cs"/>
              </a:defRPr>
            </a:pPr>
            <a:r>
              <a:rPr lang="en-US"/>
              <a:t>Crashes by year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Ancizar Sans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ncizar Sans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4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</c:strCache>
            </c:strRef>
          </c:cat>
          <c:val>
            <c:numRef>
              <c:f>Sheet1!$B$2:$B$6</c:f>
              <c:numCache>
                <c:formatCode>#,##0</c:formatCode>
                <c:ptCount val="4"/>
                <c:pt idx="0">
                  <c:v>46446</c:v>
                </c:pt>
                <c:pt idx="1">
                  <c:v>44907</c:v>
                </c:pt>
                <c:pt idx="2">
                  <c:v>42114</c:v>
                </c:pt>
                <c:pt idx="3">
                  <c:v>44853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AE1-4656-95D9-D31C83C4BB13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272193280"/>
        <c:axId val="272191360"/>
      </c:barChart>
      <c:catAx>
        <c:axId val="27219328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ncizar Sans"/>
                    <a:ea typeface="+mn-ea"/>
                    <a:cs typeface="+mn-cs"/>
                  </a:defRPr>
                </a:pPr>
                <a:r>
                  <a:rPr lang="en-US" dirty="0"/>
                  <a:t>Year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ncizar Sans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ncizar Sans"/>
                <a:ea typeface="+mn-ea"/>
                <a:cs typeface="+mn-cs"/>
              </a:defRPr>
            </a:pPr>
            <a:endParaRPr lang="en-US"/>
          </a:p>
        </c:txPr>
        <c:crossAx val="272191360"/>
        <c:crosses val="autoZero"/>
        <c:auto val="1"/>
        <c:lblAlgn val="ctr"/>
        <c:lblOffset val="100"/>
        <c:noMultiLvlLbl val="0"/>
      </c:catAx>
      <c:valAx>
        <c:axId val="2721913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ncizar Sans"/>
                    <a:ea typeface="+mn-ea"/>
                    <a:cs typeface="+mn-cs"/>
                  </a:defRPr>
                </a:pPr>
                <a:r>
                  <a:rPr lang="en-US" dirty="0"/>
                  <a:t>Number of crashes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ncizar Sans"/>
                  <a:ea typeface="+mn-ea"/>
                  <a:cs typeface="+mn-cs"/>
                </a:defRPr>
              </a:pPr>
              <a:endParaRPr lang="en-US"/>
            </a:p>
          </c:txPr>
        </c:title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ncizar Sans"/>
                <a:ea typeface="+mn-ea"/>
                <a:cs typeface="+mn-cs"/>
              </a:defRPr>
            </a:pPr>
            <a:endParaRPr lang="en-US"/>
          </a:p>
        </c:txPr>
        <c:crossAx val="27219328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Ancizar Sans"/>
        </a:defRPr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[geoclean1619.csv]Sheet1!PivotTable2</c:name>
    <c:fmtId val="11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Ancizar Sans"/>
                <a:ea typeface="+mn-ea"/>
                <a:cs typeface="+mn-cs"/>
              </a:defRPr>
            </a:pPr>
            <a:r>
              <a:rPr lang="en-US" dirty="0"/>
              <a:t>Crashes by type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Ancizar Sans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Sheet1!$B$9:$B$10</c:f>
              <c:strCache>
                <c:ptCount val="1"/>
                <c:pt idx="0">
                  <c:v>Collision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Sheet1!$A$11:$A$15</c:f>
              <c:strCache>
                <c:ptCount val="4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</c:strCache>
            </c:strRef>
          </c:cat>
          <c:val>
            <c:numRef>
              <c:f>Sheet1!$B$11:$B$15</c:f>
              <c:numCache>
                <c:formatCode>#,##0</c:formatCode>
                <c:ptCount val="4"/>
                <c:pt idx="0">
                  <c:v>30851</c:v>
                </c:pt>
                <c:pt idx="1">
                  <c:v>30618</c:v>
                </c:pt>
                <c:pt idx="2">
                  <c:v>29385</c:v>
                </c:pt>
                <c:pt idx="3">
                  <c:v>30268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A98-413E-91C1-6189F819B758}"/>
            </c:ext>
          </c:extLst>
        </c:ser>
        <c:ser>
          <c:idx val="1"/>
          <c:order val="1"/>
          <c:tx>
            <c:strRef>
              <c:f>Sheet1!$C$9:$C$10</c:f>
              <c:strCache>
                <c:ptCount val="1"/>
                <c:pt idx="0">
                  <c:v>Conflagration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Sheet1!$A$11:$A$15</c:f>
              <c:strCache>
                <c:ptCount val="4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</c:strCache>
            </c:strRef>
          </c:cat>
          <c:val>
            <c:numRef>
              <c:f>Sheet1!$C$11:$C$15</c:f>
              <c:numCache>
                <c:formatCode>#,##0</c:formatCode>
                <c:ptCount val="4"/>
                <c:pt idx="0">
                  <c:v>4</c:v>
                </c:pt>
                <c:pt idx="1">
                  <c:v>4</c:v>
                </c:pt>
                <c:pt idx="2">
                  <c:v>9</c:v>
                </c:pt>
                <c:pt idx="3">
                  <c:v>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A98-413E-91C1-6189F819B758}"/>
            </c:ext>
          </c:extLst>
        </c:ser>
        <c:ser>
          <c:idx val="2"/>
          <c:order val="2"/>
          <c:tx>
            <c:strRef>
              <c:f>Sheet1!$D$9:$D$10</c:f>
              <c:strCache>
                <c:ptCount val="1"/>
                <c:pt idx="0">
                  <c:v>Occupant_Fall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Sheet1!$A$11:$A$15</c:f>
              <c:strCache>
                <c:ptCount val="4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</c:strCache>
            </c:strRef>
          </c:cat>
          <c:val>
            <c:numRef>
              <c:f>Sheet1!$D$11:$D$15</c:f>
              <c:numCache>
                <c:formatCode>#,##0</c:formatCode>
                <c:ptCount val="4"/>
                <c:pt idx="0">
                  <c:v>4096</c:v>
                </c:pt>
                <c:pt idx="1">
                  <c:v>3714</c:v>
                </c:pt>
                <c:pt idx="2">
                  <c:v>3826</c:v>
                </c:pt>
                <c:pt idx="3">
                  <c:v>3785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A98-413E-91C1-6189F819B758}"/>
            </c:ext>
          </c:extLst>
        </c:ser>
        <c:ser>
          <c:idx val="3"/>
          <c:order val="3"/>
          <c:tx>
            <c:strRef>
              <c:f>Sheet1!$E$9:$E$10</c:f>
              <c:strCache>
                <c:ptCount val="1"/>
                <c:pt idx="0">
                  <c:v>Other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Sheet1!$A$11:$A$15</c:f>
              <c:strCache>
                <c:ptCount val="4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</c:strCache>
            </c:strRef>
          </c:cat>
          <c:val>
            <c:numRef>
              <c:f>Sheet1!$E$11:$E$15</c:f>
              <c:numCache>
                <c:formatCode>#,##0</c:formatCode>
                <c:ptCount val="4"/>
                <c:pt idx="0">
                  <c:v>5488</c:v>
                </c:pt>
                <c:pt idx="1">
                  <c:v>5138</c:v>
                </c:pt>
                <c:pt idx="2">
                  <c:v>4038</c:v>
                </c:pt>
                <c:pt idx="3">
                  <c:v>4896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EA98-413E-91C1-6189F819B758}"/>
            </c:ext>
          </c:extLst>
        </c:ser>
        <c:ser>
          <c:idx val="4"/>
          <c:order val="4"/>
          <c:tx>
            <c:strRef>
              <c:f>Sheet1!$F$9:$F$10</c:f>
              <c:strCache>
                <c:ptCount val="1"/>
                <c:pt idx="0">
                  <c:v>Rollover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Sheet1!$A$11:$A$15</c:f>
              <c:strCache>
                <c:ptCount val="4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</c:strCache>
            </c:strRef>
          </c:cat>
          <c:val>
            <c:numRef>
              <c:f>Sheet1!$F$11:$F$15</c:f>
              <c:numCache>
                <c:formatCode>#,##0</c:formatCode>
                <c:ptCount val="4"/>
                <c:pt idx="0">
                  <c:v>1723</c:v>
                </c:pt>
                <c:pt idx="1">
                  <c:v>1767</c:v>
                </c:pt>
                <c:pt idx="2">
                  <c:v>1251</c:v>
                </c:pt>
                <c:pt idx="3">
                  <c:v>1774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EA98-413E-91C1-6189F819B758}"/>
            </c:ext>
          </c:extLst>
        </c:ser>
        <c:ser>
          <c:idx val="5"/>
          <c:order val="5"/>
          <c:tx>
            <c:strRef>
              <c:f>Sheet1!$G$9:$G$10</c:f>
              <c:strCache>
                <c:ptCount val="1"/>
                <c:pt idx="0">
                  <c:v>Run_Over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Sheet1!$A$11:$A$15</c:f>
              <c:strCache>
                <c:ptCount val="4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</c:strCache>
            </c:strRef>
          </c:cat>
          <c:val>
            <c:numRef>
              <c:f>Sheet1!$G$11:$G$15</c:f>
              <c:numCache>
                <c:formatCode>#,##0</c:formatCode>
                <c:ptCount val="4"/>
                <c:pt idx="0">
                  <c:v>4279</c:v>
                </c:pt>
                <c:pt idx="1">
                  <c:v>3666</c:v>
                </c:pt>
                <c:pt idx="2">
                  <c:v>3604</c:v>
                </c:pt>
                <c:pt idx="3">
                  <c:v>4121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EA98-413E-91C1-6189F819B75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72190880"/>
        <c:axId val="272191840"/>
      </c:barChart>
      <c:catAx>
        <c:axId val="27219088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ncizar Sans"/>
                    <a:ea typeface="+mn-ea"/>
                    <a:cs typeface="+mn-cs"/>
                  </a:defRPr>
                </a:pPr>
                <a:r>
                  <a:rPr lang="en-US"/>
                  <a:t>Year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ncizar Sans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ncizar Sans"/>
                <a:ea typeface="+mn-ea"/>
                <a:cs typeface="+mn-cs"/>
              </a:defRPr>
            </a:pPr>
            <a:endParaRPr lang="en-US"/>
          </a:p>
        </c:txPr>
        <c:crossAx val="272191840"/>
        <c:crosses val="autoZero"/>
        <c:auto val="1"/>
        <c:lblAlgn val="ctr"/>
        <c:lblOffset val="100"/>
        <c:noMultiLvlLbl val="0"/>
      </c:catAx>
      <c:valAx>
        <c:axId val="2721918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ncizar Sans"/>
                    <a:ea typeface="+mn-ea"/>
                    <a:cs typeface="+mn-cs"/>
                  </a:defRPr>
                </a:pPr>
                <a:r>
                  <a:rPr lang="en-US"/>
                  <a:t>Number of crashes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ncizar Sans"/>
                  <a:ea typeface="+mn-ea"/>
                  <a:cs typeface="+mn-cs"/>
                </a:defRPr>
              </a:pPr>
              <a:endParaRPr lang="en-US"/>
            </a:p>
          </c:txPr>
        </c:title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ncizar Sans"/>
                <a:ea typeface="+mn-ea"/>
                <a:cs typeface="+mn-cs"/>
              </a:defRPr>
            </a:pPr>
            <a:endParaRPr lang="en-US"/>
          </a:p>
        </c:txPr>
        <c:crossAx val="2721908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Ancizar Sans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Ancizar Sans"/>
        </a:defRPr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[geoclean1619.csv]Sheet1!PivotTable3</c:name>
    <c:fmtId val="25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Variation</a:t>
            </a:r>
            <a:r>
              <a:rPr lang="en-US" baseline="0"/>
              <a:t> of crashes in the study period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lineChart>
        <c:grouping val="standard"/>
        <c:varyColors val="0"/>
        <c:ser>
          <c:idx val="0"/>
          <c:order val="0"/>
          <c:tx>
            <c:strRef>
              <c:f>Sheet1!$B$17:$B$18</c:f>
              <c:strCache>
                <c:ptCount val="1"/>
                <c:pt idx="0">
                  <c:v>2016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Sheet1!$A$19:$A$31</c:f>
              <c:strCache>
                <c:ptCount val="12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</c:strCache>
            </c:strRef>
          </c:cat>
          <c:val>
            <c:numRef>
              <c:f>Sheet1!$B$19:$B$31</c:f>
              <c:numCache>
                <c:formatCode>#,##0</c:formatCode>
                <c:ptCount val="12"/>
                <c:pt idx="0">
                  <c:v>3245</c:v>
                </c:pt>
                <c:pt idx="1">
                  <c:v>3804</c:v>
                </c:pt>
                <c:pt idx="2">
                  <c:v>3860</c:v>
                </c:pt>
                <c:pt idx="3">
                  <c:v>3929</c:v>
                </c:pt>
                <c:pt idx="4">
                  <c:v>3878</c:v>
                </c:pt>
                <c:pt idx="5">
                  <c:v>3667</c:v>
                </c:pt>
                <c:pt idx="6">
                  <c:v>3918</c:v>
                </c:pt>
                <c:pt idx="7">
                  <c:v>4207</c:v>
                </c:pt>
                <c:pt idx="8">
                  <c:v>4058</c:v>
                </c:pt>
                <c:pt idx="9">
                  <c:v>4195</c:v>
                </c:pt>
                <c:pt idx="10">
                  <c:v>3861</c:v>
                </c:pt>
                <c:pt idx="11">
                  <c:v>3824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245F-4037-B1C4-D4E898C4D12C}"/>
            </c:ext>
          </c:extLst>
        </c:ser>
        <c:ser>
          <c:idx val="1"/>
          <c:order val="1"/>
          <c:tx>
            <c:strRef>
              <c:f>Sheet1!$C$17:$C$18</c:f>
              <c:strCache>
                <c:ptCount val="1"/>
                <c:pt idx="0">
                  <c:v>2017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Sheet1!$A$19:$A$31</c:f>
              <c:strCache>
                <c:ptCount val="12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</c:strCache>
            </c:strRef>
          </c:cat>
          <c:val>
            <c:numRef>
              <c:f>Sheet1!$C$19:$C$31</c:f>
              <c:numCache>
                <c:formatCode>#,##0</c:formatCode>
                <c:ptCount val="12"/>
                <c:pt idx="0">
                  <c:v>3427</c:v>
                </c:pt>
                <c:pt idx="1">
                  <c:v>3779</c:v>
                </c:pt>
                <c:pt idx="2">
                  <c:v>3817</c:v>
                </c:pt>
                <c:pt idx="3">
                  <c:v>3542</c:v>
                </c:pt>
                <c:pt idx="4">
                  <c:v>3922</c:v>
                </c:pt>
                <c:pt idx="5">
                  <c:v>3604</c:v>
                </c:pt>
                <c:pt idx="6">
                  <c:v>3773</c:v>
                </c:pt>
                <c:pt idx="7">
                  <c:v>4099</c:v>
                </c:pt>
                <c:pt idx="8">
                  <c:v>3933</c:v>
                </c:pt>
                <c:pt idx="9">
                  <c:v>3761</c:v>
                </c:pt>
                <c:pt idx="10">
                  <c:v>3594</c:v>
                </c:pt>
                <c:pt idx="11">
                  <c:v>3656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245F-4037-B1C4-D4E898C4D12C}"/>
            </c:ext>
          </c:extLst>
        </c:ser>
        <c:ser>
          <c:idx val="2"/>
          <c:order val="2"/>
          <c:tx>
            <c:strRef>
              <c:f>Sheet1!$D$17:$D$18</c:f>
              <c:strCache>
                <c:ptCount val="1"/>
                <c:pt idx="0">
                  <c:v>2018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strRef>
              <c:f>Sheet1!$A$19:$A$31</c:f>
              <c:strCache>
                <c:ptCount val="12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</c:strCache>
            </c:strRef>
          </c:cat>
          <c:val>
            <c:numRef>
              <c:f>Sheet1!$D$19:$D$31</c:f>
              <c:numCache>
                <c:formatCode>#,##0</c:formatCode>
                <c:ptCount val="12"/>
                <c:pt idx="0">
                  <c:v>3090</c:v>
                </c:pt>
                <c:pt idx="1">
                  <c:v>3378</c:v>
                </c:pt>
                <c:pt idx="2">
                  <c:v>3510</c:v>
                </c:pt>
                <c:pt idx="3">
                  <c:v>3510</c:v>
                </c:pt>
                <c:pt idx="4">
                  <c:v>3672</c:v>
                </c:pt>
                <c:pt idx="5">
                  <c:v>3455</c:v>
                </c:pt>
                <c:pt idx="6">
                  <c:v>3474</c:v>
                </c:pt>
                <c:pt idx="7">
                  <c:v>3758</c:v>
                </c:pt>
                <c:pt idx="8">
                  <c:v>3602</c:v>
                </c:pt>
                <c:pt idx="9">
                  <c:v>3681</c:v>
                </c:pt>
                <c:pt idx="10">
                  <c:v>3435</c:v>
                </c:pt>
                <c:pt idx="11">
                  <c:v>3549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245F-4037-B1C4-D4E898C4D12C}"/>
            </c:ext>
          </c:extLst>
        </c:ser>
        <c:ser>
          <c:idx val="3"/>
          <c:order val="3"/>
          <c:tx>
            <c:strRef>
              <c:f>Sheet1!$E$17:$E$18</c:f>
              <c:strCache>
                <c:ptCount val="1"/>
                <c:pt idx="0">
                  <c:v>2019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strRef>
              <c:f>Sheet1!$A$19:$A$31</c:f>
              <c:strCache>
                <c:ptCount val="12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</c:strCache>
            </c:strRef>
          </c:cat>
          <c:val>
            <c:numRef>
              <c:f>Sheet1!$E$19:$E$31</c:f>
              <c:numCache>
                <c:formatCode>#,##0</c:formatCode>
                <c:ptCount val="12"/>
                <c:pt idx="0">
                  <c:v>3056</c:v>
                </c:pt>
                <c:pt idx="1">
                  <c:v>3329</c:v>
                </c:pt>
                <c:pt idx="2">
                  <c:v>3326</c:v>
                </c:pt>
                <c:pt idx="3">
                  <c:v>3341</c:v>
                </c:pt>
                <c:pt idx="4">
                  <c:v>3661</c:v>
                </c:pt>
                <c:pt idx="5">
                  <c:v>3435</c:v>
                </c:pt>
                <c:pt idx="6">
                  <c:v>3888</c:v>
                </c:pt>
                <c:pt idx="7">
                  <c:v>4333</c:v>
                </c:pt>
                <c:pt idx="8">
                  <c:v>4209</c:v>
                </c:pt>
                <c:pt idx="9">
                  <c:v>4284</c:v>
                </c:pt>
                <c:pt idx="10">
                  <c:v>3824</c:v>
                </c:pt>
                <c:pt idx="11">
                  <c:v>4167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245F-4037-B1C4-D4E898C4D12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32371952"/>
        <c:axId val="232377232"/>
      </c:lineChart>
      <c:catAx>
        <c:axId val="23237195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Month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32377232"/>
        <c:crosses val="autoZero"/>
        <c:auto val="1"/>
        <c:lblAlgn val="ctr"/>
        <c:lblOffset val="100"/>
        <c:noMultiLvlLbl val="0"/>
      </c:catAx>
      <c:valAx>
        <c:axId val="232377232"/>
        <c:scaling>
          <c:orientation val="minMax"/>
          <c:min val="25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Monthly crashes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3237195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[geoclean1619.csv]Sheet1!PivotTable5</c:name>
    <c:fmtId val="8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Proportion</a:t>
            </a:r>
            <a:r>
              <a:rPr lang="en-US" baseline="0"/>
              <a:t> of crashes by driver gender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3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4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5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7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8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</c:pivotFmts>
    <c:plotArea>
      <c:layout>
        <c:manualLayout>
          <c:layoutTarget val="inner"/>
          <c:xMode val="edge"/>
          <c:yMode val="edge"/>
          <c:x val="0.16623869932925048"/>
          <c:y val="0.25344697782909664"/>
          <c:w val="0.4449249052201808"/>
          <c:h val="0.66392927185902528"/>
        </c:manualLayout>
      </c:layout>
      <c:pieChart>
        <c:varyColors val="1"/>
        <c:ser>
          <c:idx val="0"/>
          <c:order val="0"/>
          <c:tx>
            <c:strRef>
              <c:f>Sheet1!$B$42</c:f>
              <c:strCache>
                <c:ptCount val="1"/>
                <c:pt idx="0">
                  <c:v>Total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B663-4E69-A077-10ABEDD3B6C4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B663-4E69-A077-10ABEDD3B6C4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B663-4E69-A077-10ABEDD3B6C4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Sheet1!$A$43:$A$46</c:f>
              <c:strCache>
                <c:ptCount val="3"/>
                <c:pt idx="0">
                  <c:v>Female</c:v>
                </c:pt>
                <c:pt idx="1">
                  <c:v>Male</c:v>
                </c:pt>
                <c:pt idx="2">
                  <c:v>Unknown</c:v>
                </c:pt>
              </c:strCache>
            </c:strRef>
          </c:cat>
          <c:val>
            <c:numRef>
              <c:f>Sheet1!$B$43:$B$46</c:f>
              <c:numCache>
                <c:formatCode>0.00%</c:formatCode>
                <c:ptCount val="3"/>
                <c:pt idx="0">
                  <c:v>0.14202557200538357</c:v>
                </c:pt>
                <c:pt idx="1">
                  <c:v>0.64038806639748769</c:v>
                </c:pt>
                <c:pt idx="2">
                  <c:v>0.21758636159712877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B663-4E69-A077-10ABEDD3B6C4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76505662486633608"/>
          <c:y val="0.44349930081291378"/>
          <c:w val="0.21642485661514527"/>
          <c:h val="0.2792186221662614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[geoclean1619.csv]Sheet1!PivotTable7</c:name>
    <c:fmtId val="14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Crashes by type of facility</a:t>
            </a:r>
            <a:r>
              <a:rPr lang="en-US" baseline="0" dirty="0"/>
              <a:t> 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Sheet1!$E$50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Sheet1!$D$51:$D$63</c:f>
              <c:strCache>
                <c:ptCount val="12"/>
                <c:pt idx="0">
                  <c:v>Road_Segment</c:v>
                </c:pt>
                <c:pt idx="1">
                  <c:v>Intersection</c:v>
                </c:pt>
                <c:pt idx="2">
                  <c:v>Lot</c:v>
                </c:pt>
                <c:pt idx="3">
                  <c:v>Roundabout</c:v>
                </c:pt>
                <c:pt idx="4">
                  <c:v>Overpass</c:v>
                </c:pt>
                <c:pt idx="5">
                  <c:v>Bridge</c:v>
                </c:pt>
                <c:pt idx="6">
                  <c:v>Bike_Route</c:v>
                </c:pt>
                <c:pt idx="7">
                  <c:v>Underpass</c:v>
                </c:pt>
                <c:pt idx="8">
                  <c:v>Grade_Crossing</c:v>
                </c:pt>
                <c:pt idx="9">
                  <c:v>Tunnel</c:v>
                </c:pt>
                <c:pt idx="10">
                  <c:v>Crosswalk</c:v>
                </c:pt>
                <c:pt idx="11">
                  <c:v>Pontoon_Bridge</c:v>
                </c:pt>
              </c:strCache>
            </c:strRef>
          </c:cat>
          <c:val>
            <c:numRef>
              <c:f>Sheet1!$E$51:$E$63</c:f>
              <c:numCache>
                <c:formatCode>#,##0</c:formatCode>
                <c:ptCount val="12"/>
                <c:pt idx="0">
                  <c:v>118043</c:v>
                </c:pt>
                <c:pt idx="1">
                  <c:v>31025</c:v>
                </c:pt>
                <c:pt idx="2">
                  <c:v>20763</c:v>
                </c:pt>
                <c:pt idx="3">
                  <c:v>5111</c:v>
                </c:pt>
                <c:pt idx="4">
                  <c:v>1138</c:v>
                </c:pt>
                <c:pt idx="5">
                  <c:v>837</c:v>
                </c:pt>
                <c:pt idx="6">
                  <c:v>651</c:v>
                </c:pt>
                <c:pt idx="7">
                  <c:v>528</c:v>
                </c:pt>
                <c:pt idx="8">
                  <c:v>103</c:v>
                </c:pt>
                <c:pt idx="9">
                  <c:v>51</c:v>
                </c:pt>
                <c:pt idx="10">
                  <c:v>42</c:v>
                </c:pt>
                <c:pt idx="11">
                  <c:v>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A6F-4A48-8243-22BDAFF9375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943936512"/>
        <c:axId val="1943932672"/>
      </c:barChart>
      <c:catAx>
        <c:axId val="194393651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Type of facility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43932672"/>
        <c:crosses val="autoZero"/>
        <c:auto val="1"/>
        <c:lblAlgn val="ctr"/>
        <c:lblOffset val="100"/>
        <c:noMultiLvlLbl val="0"/>
      </c:catAx>
      <c:valAx>
        <c:axId val="19439326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Number of crashes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439365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F946B6-CA37-498B-B2C3-D700551797F2}" type="datetimeFigureOut">
              <a:rPr lang="en-US" smtClean="0"/>
              <a:t>5/25/2023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6F06B1-6712-49DF-8FD8-5BBDF1CA5D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6000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Standard distance: it is the average distance away from the center of the point cloud (center of mass). On average, crashes occurred around 3,628 m from the mean center.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Standard deviational ellipse: it reflects both its center and dispersion.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6F06B1-6712-49DF-8FD8-5BBDF1CA5DA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6662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Standard distance: it is the average distance away from the center of the point cloud (center of mass). On average, crashes occurred around 3,628 m from the mean center.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Standard deviational ellipse: it reflects both its center and dispersion.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6F06B1-6712-49DF-8FD8-5BBDF1CA5DA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301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6F06B1-6712-49DF-8FD8-5BBDF1CA5DA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5021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6F06B1-6712-49DF-8FD8-5BBDF1CA5DA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132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_tradnl"/>
              <a:t>Haga clic para modificar el estilo de subtítulo del patrón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DB89D-5D07-394E-9E68-0DA793DAC88A}" type="datetimeFigureOut">
              <a:rPr lang="es-ES" smtClean="0"/>
              <a:t>25/05/2023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C2BA4-81C0-F544-BD72-C8CB9DA7C802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811787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DB89D-5D07-394E-9E68-0DA793DAC88A}" type="datetimeFigureOut">
              <a:rPr lang="es-ES" smtClean="0"/>
              <a:t>25/05/2023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C2BA4-81C0-F544-BD72-C8CB9DA7C802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682334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DB89D-5D07-394E-9E68-0DA793DAC88A}" type="datetimeFigureOut">
              <a:rPr lang="es-ES" smtClean="0"/>
              <a:t>25/05/2023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C2BA4-81C0-F544-BD72-C8CB9DA7C802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631139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DB89D-5D07-394E-9E68-0DA793DAC88A}" type="datetimeFigureOut">
              <a:rPr lang="es-ES" smtClean="0"/>
              <a:t>25/05/2023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C2BA4-81C0-F544-BD72-C8CB9DA7C802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005528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DB89D-5D07-394E-9E68-0DA793DAC88A}" type="datetimeFigureOut">
              <a:rPr lang="es-ES" smtClean="0"/>
              <a:t>25/05/2023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C2BA4-81C0-F544-BD72-C8CB9DA7C802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409816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DB89D-5D07-394E-9E68-0DA793DAC88A}" type="datetimeFigureOut">
              <a:rPr lang="es-ES" smtClean="0"/>
              <a:t>25/05/2023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C2BA4-81C0-F544-BD72-C8CB9DA7C802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630367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DB89D-5D07-394E-9E68-0DA793DAC88A}" type="datetimeFigureOut">
              <a:rPr lang="es-ES" smtClean="0"/>
              <a:t>25/05/2023</a:t>
            </a:fld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C2BA4-81C0-F544-BD72-C8CB9DA7C802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345484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DB89D-5D07-394E-9E68-0DA793DAC88A}" type="datetimeFigureOut">
              <a:rPr lang="es-ES" smtClean="0"/>
              <a:t>25/05/2023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C2BA4-81C0-F544-BD72-C8CB9DA7C802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688787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DB89D-5D07-394E-9E68-0DA793DAC88A}" type="datetimeFigureOut">
              <a:rPr lang="es-ES" smtClean="0"/>
              <a:t>25/05/2023</a:t>
            </a:fld>
            <a:endParaRPr lang="es-E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C2BA4-81C0-F544-BD72-C8CB9DA7C802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184137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DB89D-5D07-394E-9E68-0DA793DAC88A}" type="datetimeFigureOut">
              <a:rPr lang="es-ES" smtClean="0"/>
              <a:t>25/05/2023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C2BA4-81C0-F544-BD72-C8CB9DA7C802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739773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_tradnl"/>
              <a:t>Arrastre la imagen al marcador de posición o haga clic en el icono para agregar</a:t>
            </a:r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DB89D-5D07-394E-9E68-0DA793DAC88A}" type="datetimeFigureOut">
              <a:rPr lang="es-ES" smtClean="0"/>
              <a:t>25/05/2023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C2BA4-81C0-F544-BD72-C8CB9DA7C802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499827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2DB89D-5D07-394E-9E68-0DA793DAC88A}" type="datetimeFigureOut">
              <a:rPr lang="es-ES" smtClean="0"/>
              <a:t>25/05/2023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BC2BA4-81C0-F544-BD72-C8CB9DA7C802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31618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/>
          <p:cNvSpPr txBox="1">
            <a:spLocks/>
          </p:cNvSpPr>
          <p:nvPr/>
        </p:nvSpPr>
        <p:spPr>
          <a:xfrm>
            <a:off x="269823" y="884420"/>
            <a:ext cx="8439462" cy="20321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4000" dirty="0">
                <a:solidFill>
                  <a:srgbClr val="172B7E"/>
                </a:solidFill>
                <a:latin typeface="Ancizar Serif"/>
                <a:cs typeface="Ancizar Serif"/>
              </a:rPr>
              <a:t>SPATIAL CLUSTERS AND CRASH FREQUENCY MODELING IN URBAN AREAS</a:t>
            </a:r>
          </a:p>
        </p:txBody>
      </p:sp>
      <p:cxnSp>
        <p:nvCxnSpPr>
          <p:cNvPr id="4" name="Conector recto 3"/>
          <p:cNvCxnSpPr/>
          <p:nvPr/>
        </p:nvCxnSpPr>
        <p:spPr>
          <a:xfrm>
            <a:off x="1678803" y="3377493"/>
            <a:ext cx="5810117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CuadroTexto 4"/>
          <p:cNvSpPr txBox="1"/>
          <p:nvPr/>
        </p:nvSpPr>
        <p:spPr>
          <a:xfrm>
            <a:off x="1242219" y="2955912"/>
            <a:ext cx="6683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Ancizar Sans"/>
                <a:cs typeface="Ancizar Sans"/>
              </a:rPr>
              <a:t>MS in Infrastructure and Transportation Systems</a:t>
            </a:r>
          </a:p>
        </p:txBody>
      </p:sp>
      <p:sp>
        <p:nvSpPr>
          <p:cNvPr id="7" name="Título 1"/>
          <p:cNvSpPr txBox="1">
            <a:spLocks/>
          </p:cNvSpPr>
          <p:nvPr/>
        </p:nvSpPr>
        <p:spPr>
          <a:xfrm>
            <a:off x="1471366" y="3941389"/>
            <a:ext cx="6201268" cy="182982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rgbClr val="172B7E"/>
                </a:solidFill>
                <a:latin typeface="Ancizar Serif"/>
                <a:cs typeface="Ancizar Serif"/>
              </a:rPr>
              <a:t>Mario Alonso Peñaranda Márquez, C.E.</a:t>
            </a:r>
          </a:p>
          <a:p>
            <a:endParaRPr lang="en-US" sz="1800" dirty="0">
              <a:solidFill>
                <a:srgbClr val="172B7E"/>
              </a:solidFill>
              <a:latin typeface="Ancizar Serif"/>
              <a:cs typeface="Ancizar Serif"/>
            </a:endParaRPr>
          </a:p>
          <a:p>
            <a:endParaRPr lang="en-US" sz="1800" dirty="0">
              <a:solidFill>
                <a:srgbClr val="172B7E"/>
              </a:solidFill>
              <a:latin typeface="Ancizar Serif"/>
              <a:cs typeface="Ancizar Serif"/>
            </a:endParaRPr>
          </a:p>
          <a:p>
            <a:endParaRPr lang="en-US" sz="1800" dirty="0">
              <a:solidFill>
                <a:srgbClr val="172B7E"/>
              </a:solidFill>
              <a:latin typeface="Ancizar Serif"/>
              <a:cs typeface="Ancizar Serif"/>
            </a:endParaRPr>
          </a:p>
          <a:p>
            <a:r>
              <a:rPr lang="en-US" sz="1800" dirty="0">
                <a:solidFill>
                  <a:srgbClr val="172B7E"/>
                </a:solidFill>
                <a:latin typeface="Ancizar Serif"/>
                <a:cs typeface="Ancizar Serif"/>
              </a:rPr>
              <a:t>Department of Civil Engineering</a:t>
            </a:r>
          </a:p>
          <a:p>
            <a:r>
              <a:rPr lang="en-US" sz="1800" dirty="0">
                <a:solidFill>
                  <a:srgbClr val="172B7E"/>
                </a:solidFill>
                <a:latin typeface="Ancizar Serif"/>
                <a:cs typeface="Ancizar Serif"/>
              </a:rPr>
              <a:t>Universidad Nacional de Colombia at Medellin</a:t>
            </a:r>
          </a:p>
        </p:txBody>
      </p:sp>
    </p:spTree>
    <p:extLst>
      <p:ext uri="{BB962C8B-B14F-4D97-AF65-F5344CB8AC3E}">
        <p14:creationId xmlns:p14="http://schemas.microsoft.com/office/powerpoint/2010/main" val="2204428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 txBox="1">
            <a:spLocks/>
          </p:cNvSpPr>
          <p:nvPr/>
        </p:nvSpPr>
        <p:spPr>
          <a:xfrm>
            <a:off x="477376" y="239030"/>
            <a:ext cx="6609810" cy="3959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dirty="0">
                <a:solidFill>
                  <a:srgbClr val="172B7E"/>
                </a:solidFill>
                <a:latin typeface="Ancizar Serif Extrabold" panose="020A0902070300000003" pitchFamily="18" charset="0"/>
                <a:cs typeface="Ancizar Sans Extrabold"/>
              </a:rPr>
              <a:t>Point Pattern Analysis - Randomness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598FE93D-2BA2-520E-18BA-BBD92DAA15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1221" y="1055427"/>
            <a:ext cx="3785404" cy="5232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7CE5B02C-24DD-A844-0A36-264A0AB490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447" y="1055428"/>
            <a:ext cx="3475303" cy="5232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15331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 txBox="1">
            <a:spLocks/>
          </p:cNvSpPr>
          <p:nvPr/>
        </p:nvSpPr>
        <p:spPr>
          <a:xfrm>
            <a:off x="477376" y="239030"/>
            <a:ext cx="6609810" cy="3959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dirty="0">
                <a:solidFill>
                  <a:srgbClr val="172B7E"/>
                </a:solidFill>
                <a:latin typeface="Ancizar Serif Extrabold" panose="020A0902070300000003" pitchFamily="18" charset="0"/>
                <a:cs typeface="Ancizar Sans Extrabold"/>
              </a:rPr>
              <a:t>Global Spatial Autocorrelation 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A0B9F809-0493-88D8-AAF0-F48F5AF732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3522" y="3305609"/>
            <a:ext cx="3767328" cy="2806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F556C996-EDB5-5F0A-BD0C-536A5D5FFB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338137" y="1311152"/>
            <a:ext cx="4233863" cy="480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1072067-EA57-CFDB-9648-E0749A6813D6}"/>
              </a:ext>
            </a:extLst>
          </p:cNvPr>
          <p:cNvSpPr txBox="1">
            <a:spLocks/>
          </p:cNvSpPr>
          <p:nvPr/>
        </p:nvSpPr>
        <p:spPr>
          <a:xfrm>
            <a:off x="477376" y="577121"/>
            <a:ext cx="6609810" cy="3959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800" dirty="0">
                <a:solidFill>
                  <a:srgbClr val="172B7E"/>
                </a:solidFill>
                <a:latin typeface="Ancizar Serif Extrabold" panose="020A0902070300000003" pitchFamily="18" charset="0"/>
                <a:cs typeface="Ancizar Sans Extrabold"/>
              </a:rPr>
              <a:t>Queen contiguity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2B890913-5E1C-35B7-9349-A131FCCA18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3795740"/>
              </p:ext>
            </p:extLst>
          </p:nvPr>
        </p:nvGraphicFramePr>
        <p:xfrm>
          <a:off x="5539194" y="1636415"/>
          <a:ext cx="3095984" cy="1005840"/>
        </p:xfrm>
        <a:graphic>
          <a:graphicData uri="http://schemas.openxmlformats.org/drawingml/2006/table">
            <a:tbl>
              <a:tblPr firstRow="1">
                <a:tableStyleId>{5940675A-B579-460E-94D1-54222C63F5DA}</a:tableStyleId>
              </a:tblPr>
              <a:tblGrid>
                <a:gridCol w="1547992">
                  <a:extLst>
                    <a:ext uri="{9D8B030D-6E8A-4147-A177-3AD203B41FA5}">
                      <a16:colId xmlns:a16="http://schemas.microsoft.com/office/drawing/2014/main" val="1567377109"/>
                    </a:ext>
                  </a:extLst>
                </a:gridCol>
                <a:gridCol w="1547992">
                  <a:extLst>
                    <a:ext uri="{9D8B030D-6E8A-4147-A177-3AD203B41FA5}">
                      <a16:colId xmlns:a16="http://schemas.microsoft.com/office/drawing/2014/main" val="567488324"/>
                    </a:ext>
                  </a:extLst>
                </a:gridCol>
              </a:tblGrid>
              <a:tr h="334125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Statistic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Value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7047418"/>
                  </a:ext>
                </a:extLst>
              </a:tr>
              <a:tr h="3341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Moran’s 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0.465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3797694"/>
                  </a:ext>
                </a:extLst>
              </a:tr>
              <a:tr h="3341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P-value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0.001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668226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157756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 txBox="1">
            <a:spLocks/>
          </p:cNvSpPr>
          <p:nvPr/>
        </p:nvSpPr>
        <p:spPr>
          <a:xfrm>
            <a:off x="477376" y="239030"/>
            <a:ext cx="6609810" cy="3959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dirty="0">
                <a:solidFill>
                  <a:srgbClr val="172B7E"/>
                </a:solidFill>
                <a:latin typeface="Ancizar Serif Extrabold" panose="020A0902070300000003" pitchFamily="18" charset="0"/>
                <a:cs typeface="Ancizar Sans Extrabold"/>
              </a:rPr>
              <a:t>Global Spatial Autocorrelation 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1072067-EA57-CFDB-9648-E0749A6813D6}"/>
              </a:ext>
            </a:extLst>
          </p:cNvPr>
          <p:cNvSpPr txBox="1">
            <a:spLocks/>
          </p:cNvSpPr>
          <p:nvPr/>
        </p:nvSpPr>
        <p:spPr>
          <a:xfrm>
            <a:off x="477376" y="577121"/>
            <a:ext cx="6609810" cy="3959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800" dirty="0">
                <a:solidFill>
                  <a:srgbClr val="172B7E"/>
                </a:solidFill>
                <a:latin typeface="Ancizar Serif Extrabold" panose="020A0902070300000003" pitchFamily="18" charset="0"/>
                <a:cs typeface="Ancizar Sans Extrabold"/>
              </a:rPr>
              <a:t>Rook contiguity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A8B545DF-F5CB-778F-D7F5-DFA32B2C19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5920" y="3270257"/>
            <a:ext cx="3762531" cy="2841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3B1C10D4-26FA-F3D9-8CF1-CB7DC60EC0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338137" y="1311152"/>
            <a:ext cx="4233863" cy="480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2EF6292-7E54-0FF2-A737-A68DF81BEA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2956303"/>
              </p:ext>
            </p:extLst>
          </p:nvPr>
        </p:nvGraphicFramePr>
        <p:xfrm>
          <a:off x="5539194" y="1618739"/>
          <a:ext cx="3095984" cy="1005840"/>
        </p:xfrm>
        <a:graphic>
          <a:graphicData uri="http://schemas.openxmlformats.org/drawingml/2006/table">
            <a:tbl>
              <a:tblPr firstRow="1">
                <a:tableStyleId>{5940675A-B579-460E-94D1-54222C63F5DA}</a:tableStyleId>
              </a:tblPr>
              <a:tblGrid>
                <a:gridCol w="1547992">
                  <a:extLst>
                    <a:ext uri="{9D8B030D-6E8A-4147-A177-3AD203B41FA5}">
                      <a16:colId xmlns:a16="http://schemas.microsoft.com/office/drawing/2014/main" val="1567377109"/>
                    </a:ext>
                  </a:extLst>
                </a:gridCol>
                <a:gridCol w="1547992">
                  <a:extLst>
                    <a:ext uri="{9D8B030D-6E8A-4147-A177-3AD203B41FA5}">
                      <a16:colId xmlns:a16="http://schemas.microsoft.com/office/drawing/2014/main" val="567488324"/>
                    </a:ext>
                  </a:extLst>
                </a:gridCol>
              </a:tblGrid>
              <a:tr h="334125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Statistic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Value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7047418"/>
                  </a:ext>
                </a:extLst>
              </a:tr>
              <a:tr h="3341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Moran’s 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0.473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3797694"/>
                  </a:ext>
                </a:extLst>
              </a:tr>
              <a:tr h="3341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P-value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0.001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668226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959156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 txBox="1">
            <a:spLocks/>
          </p:cNvSpPr>
          <p:nvPr/>
        </p:nvSpPr>
        <p:spPr>
          <a:xfrm>
            <a:off x="477376" y="239030"/>
            <a:ext cx="6609810" cy="3959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dirty="0">
                <a:solidFill>
                  <a:srgbClr val="172B7E"/>
                </a:solidFill>
                <a:latin typeface="Ancizar Serif Extrabold" panose="020A0902070300000003" pitchFamily="18" charset="0"/>
                <a:cs typeface="Ancizar Sans Extrabold"/>
              </a:rPr>
              <a:t>Global Spatial Autocorrelation 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1072067-EA57-CFDB-9648-E0749A6813D6}"/>
              </a:ext>
            </a:extLst>
          </p:cNvPr>
          <p:cNvSpPr txBox="1">
            <a:spLocks/>
          </p:cNvSpPr>
          <p:nvPr/>
        </p:nvSpPr>
        <p:spPr>
          <a:xfrm>
            <a:off x="477376" y="577121"/>
            <a:ext cx="6609810" cy="3959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800" dirty="0">
                <a:solidFill>
                  <a:srgbClr val="172B7E"/>
                </a:solidFill>
                <a:latin typeface="Ancizar Serif Extrabold" panose="020A0902070300000003" pitchFamily="18" charset="0"/>
                <a:cs typeface="Ancizar Sans Extrabold"/>
              </a:rPr>
              <a:t>Distance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38BC31D3-3A25-ECD8-562E-094B31637B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347662" y="1311152"/>
            <a:ext cx="4224338" cy="480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6723E2D5-B46C-7A7A-3198-6159D6F742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07"/>
          <a:stretch/>
        </p:blipFill>
        <p:spPr bwMode="auto">
          <a:xfrm>
            <a:off x="5276537" y="3711452"/>
            <a:ext cx="2743200" cy="2720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89D6713C-CA26-5CE3-52AD-882C7A4EB9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199334"/>
              </p:ext>
            </p:extLst>
          </p:nvPr>
        </p:nvGraphicFramePr>
        <p:xfrm>
          <a:off x="5539194" y="1839336"/>
          <a:ext cx="3095984" cy="1005840"/>
        </p:xfrm>
        <a:graphic>
          <a:graphicData uri="http://schemas.openxmlformats.org/drawingml/2006/table">
            <a:tbl>
              <a:tblPr firstRow="1">
                <a:tableStyleId>{5940675A-B579-460E-94D1-54222C63F5DA}</a:tableStyleId>
              </a:tblPr>
              <a:tblGrid>
                <a:gridCol w="1547992">
                  <a:extLst>
                    <a:ext uri="{9D8B030D-6E8A-4147-A177-3AD203B41FA5}">
                      <a16:colId xmlns:a16="http://schemas.microsoft.com/office/drawing/2014/main" val="1567377109"/>
                    </a:ext>
                  </a:extLst>
                </a:gridCol>
                <a:gridCol w="1547992">
                  <a:extLst>
                    <a:ext uri="{9D8B030D-6E8A-4147-A177-3AD203B41FA5}">
                      <a16:colId xmlns:a16="http://schemas.microsoft.com/office/drawing/2014/main" val="567488324"/>
                    </a:ext>
                  </a:extLst>
                </a:gridCol>
              </a:tblGrid>
              <a:tr h="334125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Statistic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Value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7047418"/>
                  </a:ext>
                </a:extLst>
              </a:tr>
              <a:tr h="3341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Moran’s 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0.298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3797694"/>
                  </a:ext>
                </a:extLst>
              </a:tr>
              <a:tr h="3341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P-value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0.001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668226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421315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 txBox="1">
            <a:spLocks/>
          </p:cNvSpPr>
          <p:nvPr/>
        </p:nvSpPr>
        <p:spPr>
          <a:xfrm>
            <a:off x="477376" y="239030"/>
            <a:ext cx="6609810" cy="3959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dirty="0">
                <a:solidFill>
                  <a:srgbClr val="172B7E"/>
                </a:solidFill>
                <a:latin typeface="Ancizar Serif Extrabold" panose="020A0902070300000003" pitchFamily="18" charset="0"/>
                <a:cs typeface="Ancizar Sans Extrabold"/>
              </a:rPr>
              <a:t>Local Spatial Autocorrelation 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10201993-0E88-84FC-39F1-82D8BE7FB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4" y="1347943"/>
            <a:ext cx="2943225" cy="3914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7B12834-229A-8578-C6DD-546588824C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5149" y="1347943"/>
            <a:ext cx="2943225" cy="3914775"/>
          </a:xfrm>
          <a:prstGeom prst="rect">
            <a:avLst/>
          </a:prstGeom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351D5966-65FE-5F26-FE88-53219AC431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3612" y="1347943"/>
            <a:ext cx="2933700" cy="3914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93802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 txBox="1">
            <a:spLocks/>
          </p:cNvSpPr>
          <p:nvPr/>
        </p:nvSpPr>
        <p:spPr>
          <a:xfrm>
            <a:off x="477376" y="239030"/>
            <a:ext cx="6609810" cy="3959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dirty="0">
                <a:solidFill>
                  <a:srgbClr val="172B7E"/>
                </a:solidFill>
                <a:latin typeface="Ancizar Serif Extrabold" panose="020A0902070300000003" pitchFamily="18" charset="0"/>
                <a:cs typeface="Ancizar Sans Extrabold"/>
              </a:rPr>
              <a:t>Spatial Autocorrelation by Injured Crashes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66C476D-C411-7AEC-E8BB-4ADEA3FBE2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/>
          <a:stretch/>
        </p:blipFill>
        <p:spPr>
          <a:xfrm>
            <a:off x="252413" y="1028700"/>
            <a:ext cx="4319587" cy="4800600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1DBF209-77A4-9ECD-3F72-0219D7E006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7864408"/>
              </p:ext>
            </p:extLst>
          </p:nvPr>
        </p:nvGraphicFramePr>
        <p:xfrm>
          <a:off x="5299352" y="1028700"/>
          <a:ext cx="3095984" cy="1005840"/>
        </p:xfrm>
        <a:graphic>
          <a:graphicData uri="http://schemas.openxmlformats.org/drawingml/2006/table">
            <a:tbl>
              <a:tblPr firstRow="1">
                <a:tableStyleId>{5940675A-B579-460E-94D1-54222C63F5DA}</a:tableStyleId>
              </a:tblPr>
              <a:tblGrid>
                <a:gridCol w="1547992">
                  <a:extLst>
                    <a:ext uri="{9D8B030D-6E8A-4147-A177-3AD203B41FA5}">
                      <a16:colId xmlns:a16="http://schemas.microsoft.com/office/drawing/2014/main" val="1567377109"/>
                    </a:ext>
                  </a:extLst>
                </a:gridCol>
                <a:gridCol w="1547992">
                  <a:extLst>
                    <a:ext uri="{9D8B030D-6E8A-4147-A177-3AD203B41FA5}">
                      <a16:colId xmlns:a16="http://schemas.microsoft.com/office/drawing/2014/main" val="567488324"/>
                    </a:ext>
                  </a:extLst>
                </a:gridCol>
              </a:tblGrid>
              <a:tr h="334125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Statistic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Value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7047418"/>
                  </a:ext>
                </a:extLst>
              </a:tr>
              <a:tr h="3341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Moran’s 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0.364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3797694"/>
                  </a:ext>
                </a:extLst>
              </a:tr>
              <a:tr h="33412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P-value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0.001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66822698"/>
                  </a:ext>
                </a:extLst>
              </a:tr>
            </a:tbl>
          </a:graphicData>
        </a:graphic>
      </p:graphicFrame>
      <p:pic>
        <p:nvPicPr>
          <p:cNvPr id="1026" name="Picture 2">
            <a:extLst>
              <a:ext uri="{FF2B5EF4-FFF2-40B4-BE49-F238E27FC236}">
                <a16:creationId xmlns:a16="http://schemas.microsoft.com/office/drawing/2014/main" id="{08D7CB24-D627-4E64-8D1B-E24DCBB137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9352" y="2254490"/>
            <a:ext cx="2943225" cy="3914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84909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/>
          <p:cNvSpPr txBox="1"/>
          <p:nvPr/>
        </p:nvSpPr>
        <p:spPr>
          <a:xfrm>
            <a:off x="3514722" y="2920654"/>
            <a:ext cx="2093483" cy="502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3200" i="1" dirty="0">
                <a:solidFill>
                  <a:srgbClr val="172B7E"/>
                </a:solidFill>
                <a:latin typeface="Ancizar Serif"/>
                <a:cs typeface="Ancizar Serif"/>
              </a:rPr>
              <a:t>Thanks!</a:t>
            </a:r>
            <a:endParaRPr lang="ro-RO" sz="3200" i="1" dirty="0">
              <a:solidFill>
                <a:srgbClr val="172B7E"/>
              </a:solidFill>
              <a:latin typeface="Ancizar Serif"/>
              <a:cs typeface="Ancizar Serif"/>
            </a:endParaRPr>
          </a:p>
        </p:txBody>
      </p:sp>
    </p:spTree>
    <p:extLst>
      <p:ext uri="{BB962C8B-B14F-4D97-AF65-F5344CB8AC3E}">
        <p14:creationId xmlns:p14="http://schemas.microsoft.com/office/powerpoint/2010/main" val="41321909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 txBox="1">
            <a:spLocks/>
          </p:cNvSpPr>
          <p:nvPr/>
        </p:nvSpPr>
        <p:spPr>
          <a:xfrm>
            <a:off x="477376" y="239030"/>
            <a:ext cx="6609810" cy="3959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dirty="0">
                <a:solidFill>
                  <a:srgbClr val="172B7E"/>
                </a:solidFill>
                <a:latin typeface="Ancizar Serif Extrabold" panose="020A0902070300000003" pitchFamily="18" charset="0"/>
                <a:cs typeface="Ancizar Sans Extrabold"/>
              </a:rPr>
              <a:t>Data Set</a:t>
            </a:r>
          </a:p>
        </p:txBody>
      </p:sp>
      <p:sp>
        <p:nvSpPr>
          <p:cNvPr id="2" name="CuadroTexto 4">
            <a:extLst>
              <a:ext uri="{FF2B5EF4-FFF2-40B4-BE49-F238E27FC236}">
                <a16:creationId xmlns:a16="http://schemas.microsoft.com/office/drawing/2014/main" id="{74EB9A5C-DB44-8624-1B18-F95C02659F57}"/>
              </a:ext>
            </a:extLst>
          </p:cNvPr>
          <p:cNvSpPr txBox="1"/>
          <p:nvPr/>
        </p:nvSpPr>
        <p:spPr>
          <a:xfrm>
            <a:off x="207897" y="819636"/>
            <a:ext cx="87262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ncizar Sans"/>
                <a:cs typeface="Ancizar Sans"/>
              </a:rPr>
              <a:t>The current research is been developed using a crash dataset given by the Department of Transportation (DOT) of Medellin, occurring during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Ancizar Sans"/>
                <a:cs typeface="Ancizar Sans"/>
              </a:rPr>
              <a:t>2016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ncizar Sans"/>
                <a:cs typeface="Ancizar Sans"/>
              </a:rPr>
              <a:t> to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Ancizar Sans"/>
                <a:cs typeface="Ancizar Sans"/>
              </a:rPr>
              <a:t>2019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ncizar Sans"/>
                <a:cs typeface="Ancizar Sans"/>
              </a:rPr>
              <a:t>.</a:t>
            </a:r>
          </a:p>
          <a:p>
            <a:pPr algn="just"/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Ancizar Sans"/>
              <a:cs typeface="Ancizar Sans"/>
            </a:endParaRPr>
          </a:p>
          <a:p>
            <a:pPr algn="just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ncizar Sans"/>
                <a:cs typeface="Ancizar Sans"/>
              </a:rPr>
              <a:t>The database is composed of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Ancizar Sans"/>
                <a:cs typeface="Ancizar Sans"/>
              </a:rPr>
              <a:t>178,320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ncizar Sans"/>
                <a:cs typeface="Ancizar Sans"/>
              </a:rPr>
              <a:t> records in the city of Medellin.</a:t>
            </a:r>
          </a:p>
        </p:txBody>
      </p:sp>
      <p:graphicFrame>
        <p:nvGraphicFramePr>
          <p:cNvPr id="5" name="Table 6">
            <a:extLst>
              <a:ext uri="{FF2B5EF4-FFF2-40B4-BE49-F238E27FC236}">
                <a16:creationId xmlns:a16="http://schemas.microsoft.com/office/drawing/2014/main" id="{331BAFA3-73BB-88FD-F469-5E6AD93AC0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8853320"/>
              </p:ext>
            </p:extLst>
          </p:nvPr>
        </p:nvGraphicFramePr>
        <p:xfrm>
          <a:off x="2180554" y="2371137"/>
          <a:ext cx="4780925" cy="4017600"/>
        </p:xfrm>
        <a:graphic>
          <a:graphicData uri="http://schemas.openxmlformats.org/drawingml/2006/table">
            <a:tbl>
              <a:tblPr firstRow="1">
                <a:tableStyleId>{5940675A-B579-460E-94D1-54222C63F5DA}</a:tableStyleId>
              </a:tblPr>
              <a:tblGrid>
                <a:gridCol w="1440000">
                  <a:extLst>
                    <a:ext uri="{9D8B030D-6E8A-4147-A177-3AD203B41FA5}">
                      <a16:colId xmlns:a16="http://schemas.microsoft.com/office/drawing/2014/main" val="1567377109"/>
                    </a:ext>
                  </a:extLst>
                </a:gridCol>
                <a:gridCol w="3340925">
                  <a:extLst>
                    <a:ext uri="{9D8B030D-6E8A-4147-A177-3AD203B41FA5}">
                      <a16:colId xmlns:a16="http://schemas.microsoft.com/office/drawing/2014/main" val="567488324"/>
                    </a:ext>
                  </a:extLst>
                </a:gridCol>
              </a:tblGrid>
              <a:tr h="334125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Variable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Description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7047418"/>
                  </a:ext>
                </a:extLst>
              </a:tr>
              <a:tr h="334125"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Unique crash record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3797694"/>
                  </a:ext>
                </a:extLst>
              </a:tr>
              <a:tr h="334125"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Time-related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Date and hour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66822698"/>
                  </a:ext>
                </a:extLst>
              </a:tr>
              <a:tr h="577125"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Accident type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Collision, conflagration, occupant fall, rollover, run over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51504059"/>
                  </a:ext>
                </a:extLst>
              </a:tr>
              <a:tr h="577125"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Accident severity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Dead, injured, property damage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74682283"/>
                  </a:ext>
                </a:extLst>
              </a:tr>
              <a:tr h="577125"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Vehicle type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Bus, automobile, bicycle, motorcycle, quadricycle, among others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9796499"/>
                  </a:ext>
                </a:extLst>
              </a:tr>
              <a:tr h="577125"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Type of facility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Crosswalk, intersection, road segment, roundabout, among others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29753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Driver-related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Gender and age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94534236"/>
                  </a:ext>
                </a:extLst>
              </a:tr>
              <a:tr h="334125"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Localization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Crash address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09516172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79966E36-B5B7-516E-AB4B-5C82F1114DD2}"/>
              </a:ext>
            </a:extLst>
          </p:cNvPr>
          <p:cNvSpPr/>
          <p:nvPr/>
        </p:nvSpPr>
        <p:spPr>
          <a:xfrm>
            <a:off x="2180554" y="6068344"/>
            <a:ext cx="4780925" cy="350373"/>
          </a:xfrm>
          <a:prstGeom prst="rect">
            <a:avLst/>
          </a:prstGeom>
          <a:noFill/>
          <a:ln w="285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3221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 txBox="1">
            <a:spLocks/>
          </p:cNvSpPr>
          <p:nvPr/>
        </p:nvSpPr>
        <p:spPr>
          <a:xfrm>
            <a:off x="477376" y="239030"/>
            <a:ext cx="6609810" cy="3959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dirty="0">
                <a:solidFill>
                  <a:srgbClr val="172B7E"/>
                </a:solidFill>
                <a:latin typeface="Ancizar Serif Extrabold" panose="020A0902070300000003" pitchFamily="18" charset="0"/>
                <a:cs typeface="Ancizar Sans Extrabold"/>
              </a:rPr>
              <a:t>Data Description</a:t>
            </a:r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1B0C5172-0A1C-4977-AB4F-A2EF367D2DD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08999449"/>
              </p:ext>
            </p:extLst>
          </p:nvPr>
        </p:nvGraphicFramePr>
        <p:xfrm>
          <a:off x="199556" y="923338"/>
          <a:ext cx="4057650" cy="31839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EC9A0BDB-83F7-3B19-99FA-AEF8927CE5D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38601762"/>
              </p:ext>
            </p:extLst>
          </p:nvPr>
        </p:nvGraphicFramePr>
        <p:xfrm>
          <a:off x="4829644" y="923339"/>
          <a:ext cx="4114800" cy="31839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2438C59C-D89C-347C-F170-E060E01AFF9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61009065"/>
              </p:ext>
            </p:extLst>
          </p:nvPr>
        </p:nvGraphicFramePr>
        <p:xfrm>
          <a:off x="199555" y="4167265"/>
          <a:ext cx="8629651" cy="232047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0586327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 txBox="1">
            <a:spLocks/>
          </p:cNvSpPr>
          <p:nvPr/>
        </p:nvSpPr>
        <p:spPr>
          <a:xfrm>
            <a:off x="477376" y="239030"/>
            <a:ext cx="6609810" cy="3959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dirty="0">
                <a:solidFill>
                  <a:srgbClr val="172B7E"/>
                </a:solidFill>
                <a:latin typeface="Ancizar Serif Extrabold" panose="020A0902070300000003" pitchFamily="18" charset="0"/>
                <a:cs typeface="Ancizar Sans Extrabold"/>
              </a:rPr>
              <a:t>Data Description</a:t>
            </a:r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F1112AA3-112F-1A53-B6AE-A4B73C06B34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10242708"/>
              </p:ext>
            </p:extLst>
          </p:nvPr>
        </p:nvGraphicFramePr>
        <p:xfrm>
          <a:off x="2514599" y="876626"/>
          <a:ext cx="4114800" cy="27574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ABC27377-AE3C-733D-770F-4FC6B928470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14558879"/>
              </p:ext>
            </p:extLst>
          </p:nvPr>
        </p:nvGraphicFramePr>
        <p:xfrm>
          <a:off x="692065" y="3875770"/>
          <a:ext cx="7759869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9883292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 txBox="1">
            <a:spLocks/>
          </p:cNvSpPr>
          <p:nvPr/>
        </p:nvSpPr>
        <p:spPr>
          <a:xfrm>
            <a:off x="477376" y="239030"/>
            <a:ext cx="6609810" cy="3959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dirty="0">
                <a:solidFill>
                  <a:srgbClr val="172B7E"/>
                </a:solidFill>
                <a:latin typeface="Ancizar Serif Extrabold" panose="020A0902070300000003" pitchFamily="18" charset="0"/>
                <a:cs typeface="Ancizar Sans Extrabold"/>
              </a:rPr>
              <a:t>Data Geocoding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F7A222C-106C-EE18-0007-BB6D0DFB9D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272" y="1870180"/>
            <a:ext cx="2298561" cy="32179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01CF5B8-2586-B2B3-3DA1-F4393EF8E9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579" t="15061" r="50849" b="6241"/>
          <a:stretch/>
        </p:blipFill>
        <p:spPr>
          <a:xfrm>
            <a:off x="4377128" y="1762800"/>
            <a:ext cx="3657600" cy="3432747"/>
          </a:xfrm>
          <a:prstGeom prst="rect">
            <a:avLst/>
          </a:prstGeom>
        </p:spPr>
      </p:pic>
      <p:sp>
        <p:nvSpPr>
          <p:cNvPr id="7" name="CuadroTexto 4">
            <a:extLst>
              <a:ext uri="{FF2B5EF4-FFF2-40B4-BE49-F238E27FC236}">
                <a16:creationId xmlns:a16="http://schemas.microsoft.com/office/drawing/2014/main" id="{5A0B818D-FE29-D5E7-5F8E-ED03C3AF849D}"/>
              </a:ext>
            </a:extLst>
          </p:cNvPr>
          <p:cNvSpPr txBox="1"/>
          <p:nvPr/>
        </p:nvSpPr>
        <p:spPr>
          <a:xfrm>
            <a:off x="207897" y="703581"/>
            <a:ext cx="87262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ncizar Sans"/>
                <a:cs typeface="Ancizar Sans"/>
              </a:rPr>
              <a:t>Crash addresses were cleansed to standardize the string structure for geocoding.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Ancizar Sans"/>
                <a:cs typeface="Ancizar Sans"/>
              </a:rPr>
              <a:t>MapQuest API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ncizar Sans"/>
                <a:cs typeface="Ancizar Sans"/>
              </a:rPr>
              <a:t>allows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Ancizar Sans"/>
                <a:cs typeface="Ancizar Sans"/>
              </a:rPr>
              <a:t>15,000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ncizar Sans"/>
                <a:cs typeface="Ancizar Sans"/>
              </a:rPr>
              <a:t> free transactions per month and supported the geocoding of them in this project.</a:t>
            </a:r>
          </a:p>
          <a:p>
            <a:pPr algn="just"/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Ancizar Sans"/>
              <a:cs typeface="Ancizar Sans"/>
            </a:endParaRPr>
          </a:p>
        </p:txBody>
      </p:sp>
      <p:sp>
        <p:nvSpPr>
          <p:cNvPr id="8" name="CuadroTexto 4">
            <a:extLst>
              <a:ext uri="{FF2B5EF4-FFF2-40B4-BE49-F238E27FC236}">
                <a16:creationId xmlns:a16="http://schemas.microsoft.com/office/drawing/2014/main" id="{CFF30B4B-E66A-5E3E-40E9-A0EFEDB79D51}"/>
              </a:ext>
            </a:extLst>
          </p:cNvPr>
          <p:cNvSpPr txBox="1"/>
          <p:nvPr/>
        </p:nvSpPr>
        <p:spPr>
          <a:xfrm>
            <a:off x="207897" y="5388565"/>
            <a:ext cx="872624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ncizar Sans"/>
                <a:cs typeface="Ancizar Sans"/>
              </a:rPr>
              <a:t>Using Python’s </a:t>
            </a:r>
            <a:r>
              <a:rPr lang="en-US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ncizar Sans"/>
                <a:cs typeface="Ancizar Sans"/>
              </a:rPr>
              <a:t>osmnx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Ancizar Sans"/>
                <a:cs typeface="Ancizar Sans"/>
              </a:rPr>
              <a:t>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ncizar Sans"/>
                <a:cs typeface="Ancizar Sans"/>
              </a:rPr>
              <a:t>library, the </a:t>
            </a:r>
            <a:r>
              <a:rPr lang="en-US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ncizar Sans"/>
                <a:cs typeface="Ancizar Sans"/>
              </a:rPr>
              <a:t>bbox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ncizar Sans"/>
                <a:cs typeface="Ancizar Sans"/>
              </a:rPr>
              <a:t>  coordinates for Medellin were queried from Open Street Maps. Nearly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Ancizar Sans"/>
                <a:cs typeface="Ancizar Sans"/>
              </a:rPr>
              <a:t>480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ncizar Sans"/>
                <a:cs typeface="Ancizar Sans"/>
              </a:rPr>
              <a:t> crash records fell outside the city, so a manual inspection was done to check the addresses spelling. After this procedure,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Ancizar Sans"/>
                <a:cs typeface="Ancizar Sans"/>
              </a:rPr>
              <a:t>169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ncizar Sans"/>
                <a:cs typeface="Ancizar Sans"/>
              </a:rPr>
              <a:t>addresses were identified as possible errors, so were removed from the database.</a:t>
            </a:r>
          </a:p>
          <a:p>
            <a:pPr algn="just"/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Ancizar Sans"/>
              <a:cs typeface="Ancizar Sans"/>
            </a:endParaRPr>
          </a:p>
        </p:txBody>
      </p:sp>
    </p:spTree>
    <p:extLst>
      <p:ext uri="{BB962C8B-B14F-4D97-AF65-F5344CB8AC3E}">
        <p14:creationId xmlns:p14="http://schemas.microsoft.com/office/powerpoint/2010/main" val="17646992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 txBox="1">
            <a:spLocks/>
          </p:cNvSpPr>
          <p:nvPr/>
        </p:nvSpPr>
        <p:spPr>
          <a:xfrm>
            <a:off x="477376" y="239030"/>
            <a:ext cx="6609810" cy="3959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dirty="0">
                <a:solidFill>
                  <a:srgbClr val="172B7E"/>
                </a:solidFill>
                <a:latin typeface="Ancizar Serif Extrabold" panose="020A0902070300000003" pitchFamily="18" charset="0"/>
                <a:cs typeface="Ancizar Sans Extrabold"/>
              </a:rPr>
              <a:t>Point Pattern Analysis - </a:t>
            </a:r>
            <a:r>
              <a:rPr lang="en-US" sz="2400" dirty="0" err="1">
                <a:solidFill>
                  <a:srgbClr val="172B7E"/>
                </a:solidFill>
                <a:latin typeface="Ancizar Serif Extrabold" panose="020A0902070300000003" pitchFamily="18" charset="0"/>
                <a:cs typeface="Ancizar Sans Extrabold"/>
              </a:rPr>
              <a:t>Centrography</a:t>
            </a:r>
            <a:endParaRPr lang="en-US" sz="2400" dirty="0">
              <a:solidFill>
                <a:srgbClr val="172B7E"/>
              </a:solidFill>
              <a:latin typeface="Ancizar Serif Extrabold" panose="020A0902070300000003" pitchFamily="18" charset="0"/>
              <a:cs typeface="Ancizar Sans Extrabold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451288C-07F9-FAEC-3087-FD74B5BE17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376" y="889467"/>
            <a:ext cx="4696373" cy="5613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Table 6">
            <a:extLst>
              <a:ext uri="{FF2B5EF4-FFF2-40B4-BE49-F238E27FC236}">
                <a16:creationId xmlns:a16="http://schemas.microsoft.com/office/drawing/2014/main" id="{BC80291D-8DE3-7205-1762-2F2DBA03F1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439055"/>
              </p:ext>
            </p:extLst>
          </p:nvPr>
        </p:nvGraphicFramePr>
        <p:xfrm>
          <a:off x="5470584" y="2248575"/>
          <a:ext cx="3233204" cy="2895600"/>
        </p:xfrm>
        <a:graphic>
          <a:graphicData uri="http://schemas.openxmlformats.org/drawingml/2006/table">
            <a:tbl>
              <a:tblPr firstRow="1">
                <a:tableStyleId>{5940675A-B579-460E-94D1-54222C63F5DA}</a:tableStyleId>
              </a:tblPr>
              <a:tblGrid>
                <a:gridCol w="1616602">
                  <a:extLst>
                    <a:ext uri="{9D8B030D-6E8A-4147-A177-3AD203B41FA5}">
                      <a16:colId xmlns:a16="http://schemas.microsoft.com/office/drawing/2014/main" val="1567377109"/>
                    </a:ext>
                  </a:extLst>
                </a:gridCol>
                <a:gridCol w="1616602">
                  <a:extLst>
                    <a:ext uri="{9D8B030D-6E8A-4147-A177-3AD203B41FA5}">
                      <a16:colId xmlns:a16="http://schemas.microsoft.com/office/drawing/2014/main" val="567488324"/>
                    </a:ext>
                  </a:extLst>
                </a:gridCol>
              </a:tblGrid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Variable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Value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7047418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Standard distance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3,628 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3797694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Major axis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4,258 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66822698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Minor axis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2,622 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51504059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Rotation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0.149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746822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666674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 txBox="1">
            <a:spLocks/>
          </p:cNvSpPr>
          <p:nvPr/>
        </p:nvSpPr>
        <p:spPr>
          <a:xfrm>
            <a:off x="477376" y="239030"/>
            <a:ext cx="6609810" cy="3959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dirty="0">
                <a:solidFill>
                  <a:srgbClr val="172B7E"/>
                </a:solidFill>
                <a:latin typeface="Ancizar Serif Extrabold" panose="020A0902070300000003" pitchFamily="18" charset="0"/>
                <a:cs typeface="Ancizar Sans Extrabold"/>
              </a:rPr>
              <a:t>Important considerations</a:t>
            </a:r>
          </a:p>
        </p:txBody>
      </p:sp>
      <p:sp>
        <p:nvSpPr>
          <p:cNvPr id="3" name="CuadroTexto 4">
            <a:extLst>
              <a:ext uri="{FF2B5EF4-FFF2-40B4-BE49-F238E27FC236}">
                <a16:creationId xmlns:a16="http://schemas.microsoft.com/office/drawing/2014/main" id="{D0840DDF-AA0A-40EB-DF6A-BE4DE6BE60F7}"/>
              </a:ext>
            </a:extLst>
          </p:cNvPr>
          <p:cNvSpPr txBox="1"/>
          <p:nvPr/>
        </p:nvSpPr>
        <p:spPr>
          <a:xfrm>
            <a:off x="207897" y="703581"/>
            <a:ext cx="8726241" cy="57708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ncizar Sans"/>
                <a:cs typeface="Ancizar Sans"/>
              </a:rPr>
              <a:t>Maps considering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ncizar Sans"/>
                <a:cs typeface="Ancizar Sans"/>
              </a:rPr>
              <a:t>Comunas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ncizar Sans"/>
                <a:cs typeface="Ancizar Sans"/>
              </a:rPr>
              <a:t> and Neighborhoods. Land use maps were not useful in the specific problem.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ncizar Sans"/>
                <a:cs typeface="Ancizar Sans"/>
              </a:rPr>
              <a:t>There are island neighborhoods: </a:t>
            </a:r>
          </a:p>
          <a:p>
            <a:pPr marL="800100" lvl="1" indent="-3429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ncizar Sans"/>
                <a:cs typeface="Ancizar Sans"/>
              </a:rPr>
              <a:t>La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ncizar Sans"/>
                <a:cs typeface="Ancizar Sans"/>
              </a:rPr>
              <a:t>Avanzada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ncizar Sans"/>
                <a:cs typeface="Ancizar Sans"/>
              </a:rPr>
              <a:t> – Popular.</a:t>
            </a:r>
          </a:p>
          <a:p>
            <a:pPr marL="800100" lvl="1" indent="-3429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ncizar Sans"/>
                <a:cs typeface="Ancizar Sans"/>
              </a:rPr>
              <a:t>El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ncizar Sans"/>
                <a:cs typeface="Ancizar Sans"/>
              </a:rPr>
              <a:t>Rincón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ncizar Sans"/>
                <a:cs typeface="Ancizar Sans"/>
              </a:rPr>
              <a:t> –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ncizar Sans"/>
                <a:cs typeface="Ancizar Sans"/>
              </a:rPr>
              <a:t>Belén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ncizar Sans"/>
                <a:cs typeface="Ancizar Sans"/>
              </a:rPr>
              <a:t>.</a:t>
            </a:r>
          </a:p>
          <a:p>
            <a:pPr marL="800100" lvl="1" indent="-3429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ncizar Sans"/>
                <a:cs typeface="Ancizar Sans"/>
              </a:rPr>
              <a:t>Aures No. 2 – Robledo.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ncizar Sans"/>
              </a:rPr>
              <a:t>Major number of crashes by neighborhood: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ncizar Sans"/>
              </a:rPr>
              <a:t>La Candelaria, Perpetuo Socorro, Barrio Colón, San Benito (Candelaria).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ncizar Sans"/>
              </a:rPr>
              <a:t>Campo amor, Santa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ncizar Sans"/>
              </a:rPr>
              <a:t>Fé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ncizar Sans"/>
              </a:rPr>
              <a:t> (Guayabal).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ncizar Sans"/>
              </a:rPr>
              <a:t>Caribe, Castilla (Castilla).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ncizar Sans"/>
                <a:cs typeface="Ancizar Sans"/>
              </a:rPr>
              <a:t>Analysis by severity (Injured) was composed of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Ancizar Sans"/>
                <a:cs typeface="Ancizar Sans"/>
              </a:rPr>
              <a:t>114,539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ncizar Sans"/>
                <a:cs typeface="Ancizar Sans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ncizar Sans"/>
                <a:cs typeface="Ancizar Sans"/>
              </a:rPr>
              <a:t>Projected coordinate system EPSG 3857.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ncizar Sans"/>
                <a:cs typeface="Ancizar Sans"/>
              </a:rPr>
              <a:t>Geographic coordinate system EPSG 4326.</a:t>
            </a:r>
          </a:p>
          <a:p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Ancizar Sans"/>
            </a:endParaRPr>
          </a:p>
        </p:txBody>
      </p:sp>
    </p:spTree>
    <p:extLst>
      <p:ext uri="{BB962C8B-B14F-4D97-AF65-F5344CB8AC3E}">
        <p14:creationId xmlns:p14="http://schemas.microsoft.com/office/powerpoint/2010/main" val="32815124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 txBox="1">
            <a:spLocks/>
          </p:cNvSpPr>
          <p:nvPr/>
        </p:nvSpPr>
        <p:spPr>
          <a:xfrm>
            <a:off x="477376" y="239030"/>
            <a:ext cx="6609810" cy="3959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dirty="0">
                <a:solidFill>
                  <a:srgbClr val="172B7E"/>
                </a:solidFill>
                <a:latin typeface="Ancizar Serif Extrabold" panose="020A0902070300000003" pitchFamily="18" charset="0"/>
                <a:cs typeface="Ancizar Sans Extrabold"/>
              </a:rPr>
              <a:t>Point Pattern Analysis - Choropleths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6A6C638-D333-DAB7-DD9B-6B7147233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137" y="1028700"/>
            <a:ext cx="8467725" cy="480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57610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 txBox="1">
            <a:spLocks/>
          </p:cNvSpPr>
          <p:nvPr/>
        </p:nvSpPr>
        <p:spPr>
          <a:xfrm>
            <a:off x="477376" y="239030"/>
            <a:ext cx="6609810" cy="3959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dirty="0">
                <a:solidFill>
                  <a:srgbClr val="172B7E"/>
                </a:solidFill>
                <a:latin typeface="Ancizar Serif Extrabold" panose="020A0902070300000003" pitchFamily="18" charset="0"/>
                <a:cs typeface="Ancizar Sans Extrabold"/>
              </a:rPr>
              <a:t>Point Pattern Analysis - Choropleths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752AD9D9-2958-333E-B9EB-D8596C9979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738" y="1028700"/>
            <a:ext cx="8772525" cy="480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8878429"/>
      </p:ext>
    </p:extLst>
  </p:cSld>
  <p:clrMapOvr>
    <a:masterClrMapping/>
  </p:clrMapOvr>
</p:sld>
</file>

<file path=ppt/theme/theme1.xml><?xml version="1.0" encoding="utf-8"?>
<a:theme xmlns:a="http://schemas.openxmlformats.org/drawingml/2006/main" name="Plantilla-presentacio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1192</TotalTime>
  <Words>560</Words>
  <Application>Microsoft Office PowerPoint</Application>
  <PresentationFormat>On-screen Show (4:3)</PresentationFormat>
  <Paragraphs>116</Paragraphs>
  <Slides>16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Ancizar Sans</vt:lpstr>
      <vt:lpstr>Ancizar Serif</vt:lpstr>
      <vt:lpstr>Ancizar Serif Extrabold</vt:lpstr>
      <vt:lpstr>Arial</vt:lpstr>
      <vt:lpstr>Calibri</vt:lpstr>
      <vt:lpstr>Wingdings</vt:lpstr>
      <vt:lpstr>Plantilla-presentacion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Unimedios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Título</dc:title>
  <dc:creator>Shayu Garnica</dc:creator>
  <cp:lastModifiedBy>Mario Alonso Peñaranda Márquez</cp:lastModifiedBy>
  <cp:revision>84</cp:revision>
  <dcterms:created xsi:type="dcterms:W3CDTF">2018-07-09T16:33:10Z</dcterms:created>
  <dcterms:modified xsi:type="dcterms:W3CDTF">2023-05-25T15:46:14Z</dcterms:modified>
</cp:coreProperties>
</file>